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5"/>
  </p:notesMasterIdLst>
  <p:sldIdLst>
    <p:sldId id="256" r:id="rId2"/>
    <p:sldId id="365" r:id="rId3"/>
    <p:sldId id="314" r:id="rId4"/>
    <p:sldId id="315" r:id="rId5"/>
    <p:sldId id="312" r:id="rId6"/>
    <p:sldId id="307" r:id="rId7"/>
    <p:sldId id="259" r:id="rId8"/>
    <p:sldId id="260" r:id="rId9"/>
    <p:sldId id="337" r:id="rId10"/>
    <p:sldId id="258" r:id="rId11"/>
    <p:sldId id="310" r:id="rId12"/>
    <p:sldId id="257" r:id="rId13"/>
    <p:sldId id="261" r:id="rId14"/>
    <p:sldId id="263" r:id="rId15"/>
    <p:sldId id="262" r:id="rId16"/>
    <p:sldId id="338" r:id="rId17"/>
    <p:sldId id="308" r:id="rId18"/>
    <p:sldId id="277" r:id="rId19"/>
    <p:sldId id="366" r:id="rId20"/>
    <p:sldId id="339" r:id="rId21"/>
    <p:sldId id="276" r:id="rId22"/>
    <p:sldId id="357" r:id="rId23"/>
    <p:sldId id="364" r:id="rId24"/>
    <p:sldId id="286" r:id="rId25"/>
    <p:sldId id="340" r:id="rId26"/>
    <p:sldId id="341" r:id="rId27"/>
    <p:sldId id="362" r:id="rId28"/>
    <p:sldId id="344" r:id="rId29"/>
    <p:sldId id="345" r:id="rId30"/>
    <p:sldId id="287" r:id="rId31"/>
    <p:sldId id="346" r:id="rId32"/>
    <p:sldId id="291" r:id="rId33"/>
    <p:sldId id="347" r:id="rId34"/>
    <p:sldId id="348" r:id="rId35"/>
    <p:sldId id="283" r:id="rId36"/>
    <p:sldId id="278" r:id="rId37"/>
    <p:sldId id="271" r:id="rId38"/>
    <p:sldId id="280" r:id="rId39"/>
    <p:sldId id="279" r:id="rId40"/>
    <p:sldId id="281" r:id="rId41"/>
    <p:sldId id="289" r:id="rId42"/>
    <p:sldId id="306" r:id="rId43"/>
    <p:sldId id="269" r:id="rId44"/>
    <p:sldId id="311" r:id="rId45"/>
    <p:sldId id="265" r:id="rId46"/>
    <p:sldId id="268" r:id="rId47"/>
    <p:sldId id="349" r:id="rId48"/>
    <p:sldId id="297" r:id="rId49"/>
    <p:sldId id="299" r:id="rId50"/>
    <p:sldId id="363" r:id="rId51"/>
    <p:sldId id="350" r:id="rId52"/>
    <p:sldId id="351" r:id="rId53"/>
    <p:sldId id="270" r:id="rId54"/>
    <p:sldId id="356" r:id="rId55"/>
    <p:sldId id="353" r:id="rId56"/>
    <p:sldId id="302" r:id="rId57"/>
    <p:sldId id="301" r:id="rId58"/>
    <p:sldId id="367" r:id="rId59"/>
    <p:sldId id="342" r:id="rId60"/>
    <p:sldId id="361" r:id="rId61"/>
    <p:sldId id="285" r:id="rId62"/>
    <p:sldId id="352" r:id="rId63"/>
    <p:sldId id="274" r:id="rId6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17/10/2023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464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5866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829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7763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9640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3077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1936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36890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4820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8692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462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6328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549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2437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26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7688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04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Reverse engineering é/era illegal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- German Trade Secrets Act (TSA)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93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770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85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17/10/2023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17/10/2023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17/10/2023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ng.com/search?q=%22RECIBO%20DE%20VENCIMENTO%22" TargetMode="External"/><Relationship Id="rId5" Type="http://schemas.openxmlformats.org/officeDocument/2006/relationships/hyperlink" Target="https://de.search.yahoo.com/search?p=%22recibo+de+vencimento%22+filetype%3Apdf" TargetMode="External"/><Relationship Id="rId4" Type="http://schemas.openxmlformats.org/officeDocument/2006/relationships/hyperlink" Target="https://www.bing.com/search?q=%22recibo+de+vencimento%22+filetype%3A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hacked%20by%22%20site:p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ztXU5ZMDJ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sca_esv=573754553&amp;q=%2289-qs-04%22&amp;tbm=isch&amp;source=lnms&amp;sa=X&amp;ved=2ahUKEwizmfrzvfqBAxWhQUEAHQh9D7YQ0pQJegQIDRAB&amp;biw=1920&amp;bih=927&amp;dpr=1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hyperlink" Target="https://www.aperisolve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s://somerandomstuff1.wordpress.com/2019/02/08/geoguessr-the-top-tips-tricks-and-technique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ualmaps.com/" TargetMode="External"/><Relationship Id="rId5" Type="http://schemas.openxmlformats.org/officeDocument/2006/relationships/hyperlink" Target="https://wikimapia.org/" TargetMode="External"/><Relationship Id="rId4" Type="http://schemas.openxmlformats.org/officeDocument/2006/relationships/hyperlink" Target="https://www.bing.com/map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45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blob/main/presentation/others/AWARENESS.pptx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/IPCA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email/gmail-email-alias-two-separate-gmail-address/2388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ciajudiciaria.pt/unc3t/" TargetMode="External"/><Relationship Id="rId3" Type="http://schemas.openxmlformats.org/officeDocument/2006/relationships/hyperlink" Target="https://dre.pt/dre/detalhe/decreto-lei/65-2021-168697988" TargetMode="External"/><Relationship Id="rId7" Type="http://schemas.openxmlformats.org/officeDocument/2006/relationships/hyperlink" Target="https://www.cncs.gov.pt/pt/certp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notificacao-incidentes/" TargetMode="External"/><Relationship Id="rId5" Type="http://schemas.openxmlformats.org/officeDocument/2006/relationships/hyperlink" Target="https://www.cncs.gov.pt/" TargetMode="External"/><Relationship Id="rId4" Type="http://schemas.openxmlformats.org/officeDocument/2006/relationships/hyperlink" Target="https://www.anacom.pt/render.jsp?categoryId=345750" TargetMode="External"/><Relationship Id="rId9" Type="http://schemas.openxmlformats.org/officeDocument/2006/relationships/hyperlink" Target="https://cibercrime.ministeriopublico.p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IPCA – 18/10/2023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Open-source intelligence (OSINT) consiste na recolha e análise de dados obtidos de fontes </a:t>
            </a:r>
            <a:r>
              <a:rPr lang="pt-BR" dirty="0">
                <a:latin typeface="Amasis MT Pro" panose="020B0604020202020204" pitchFamily="18" charset="0"/>
              </a:rPr>
              <a:t>disponíveis ao público em geral, como jornais, revistas científicas e comunição social </a:t>
            </a:r>
            <a:r>
              <a:rPr lang="pt-PT" dirty="0">
                <a:latin typeface="Amasis MT Pro" panose="020B0604020202020204" pitchFamily="18" charset="0"/>
              </a:rPr>
              <a:t>para produzir conhecimento.</a:t>
            </a:r>
          </a:p>
          <a:p>
            <a:pPr marL="0" indent="0">
              <a:buNone/>
            </a:pPr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Colecionar dados de: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motores de busca (Google,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redes sociais (Facebook,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sites governamentais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mapas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…</a:t>
            </a: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E depois extrair/relacionar/inferir nova informação com maior valor/potencial.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Pesquisar, e voltar a pesquisar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82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Motores de busca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pt-PT" cap="none" dirty="0">
                <a:latin typeface="Amasis MT Pro" panose="020B0604020202020204" pitchFamily="18" charset="0"/>
              </a:rPr>
              <a:t> regras/crawlers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pt-PT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resultados diferentes</a:t>
            </a:r>
            <a:endParaRPr lang="pt-PT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Podem pedir para serem removidos de um motor de busca, mas não de todos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Refinar e melhorar a pesquisa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</a:t>
            </a:r>
            <a:r>
              <a:rPr lang="pt-BR" dirty="0"/>
              <a:t>Refinar e melhorar a pesquisa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és tu ?</a:t>
            </a:r>
            <a:br>
              <a:rPr lang="pt-PT" dirty="0"/>
            </a:br>
            <a:r>
              <a:rPr lang="pt-PT" dirty="0"/>
              <a:t>	</a:t>
            </a:r>
            <a:r>
              <a:rPr lang="pt-PT" u="sng" dirty="0"/>
              <a:t>Pesquisa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Pesquisem o vosso nome e analisem os resultados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viram a pesquisa pode ser melhorada</a:t>
            </a:r>
          </a:p>
          <a:p>
            <a:pPr marL="0" indent="0">
              <a:buNone/>
            </a:pPr>
            <a:endParaRPr lang="pt-PT" sz="11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Alguns resultados podem/vão incluir: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Família e amigos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Entidade empregadora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Registos escolares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BI – Número do bilhete de identidade/cartão de cidadão (sim, estão públicos)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NIF – Número de identificação fiscal</a:t>
            </a:r>
          </a:p>
          <a:p>
            <a:endParaRPr lang="pt-PT" sz="11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Tipicamente esta informação permite </a:t>
            </a:r>
            <a:r>
              <a:rPr lang="pt-PT" b="1" cap="none" dirty="0">
                <a:latin typeface="Amasis MT Pro" panose="020B0604020202020204" pitchFamily="18" charset="0"/>
              </a:rPr>
              <a:t>validar a identidade </a:t>
            </a:r>
            <a:r>
              <a:rPr lang="pt-PT" cap="none" dirty="0">
                <a:latin typeface="Amasis MT Pro" panose="020B0604020202020204" pitchFamily="18" charset="0"/>
              </a:rPr>
              <a:t>numa chamada telefónica.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287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Awareness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353075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Informação publicada em modo privado pode ser tornada pública por outra pessoa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Quando a informação é publicada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Mostra onde e quando (hábitos e rotinas)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Informação nas fotografias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Meta dados / Geolocalização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as empresas sabem sobre nós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ensinamos aos nossos filhos ? Ensinamos ?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Eles estão expostos a 5,19 biliões de pessoas (64,6% da população mundial).</a:t>
            </a:r>
          </a:p>
          <a:p>
            <a:r>
              <a:rPr lang="pt-PT" dirty="0">
                <a:latin typeface="Amasis MT Pro" panose="020B0604020202020204" pitchFamily="18" charset="0"/>
              </a:rPr>
              <a:t>Redes Sociais</a:t>
            </a:r>
            <a:endParaRPr lang="pt-PT" cap="none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Se não tens uma conta numa rede social, eu posso criar uma </a:t>
            </a:r>
            <a:r>
              <a:rPr lang="pt-PT" dirty="0">
                <a:latin typeface="Amasis MT Pro" panose="020B0604020202020204" pitchFamily="18" charset="0"/>
              </a:rPr>
              <a:t>por ti e contactar os teus amigos</a:t>
            </a:r>
            <a:r>
              <a:rPr lang="pt-PT" cap="none" dirty="0">
                <a:latin typeface="Amasis MT Pro" panose="020B06040202020202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9F4E973-B457-67A0-CB22-9AABFA5AFA5F}"/>
              </a:ext>
            </a:extLst>
          </p:cNvPr>
          <p:cNvSpPr/>
          <p:nvPr/>
        </p:nvSpPr>
        <p:spPr>
          <a:xfrm>
            <a:off x="5287544" y="42246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981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0" y="3899140"/>
            <a:ext cx="6840000" cy="2652581"/>
          </a:xfrm>
          <a:solidFill>
            <a:schemeClr val="tx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pt-PT" sz="1430" spc="0" dirty="0">
                <a:effectLst/>
                <a:latin typeface="+mn-lt"/>
              </a:rPr>
              <a:t>O IPCA, hoje uma instituição consolidada, reconhecida a nível nacional e internacional, pela qualidade da sua formação, da sua </a:t>
            </a:r>
            <a:r>
              <a:rPr lang="pt-PT" sz="1430" b="1" spc="0" dirty="0">
                <a:effectLst/>
                <a:latin typeface="+mn-lt"/>
              </a:rPr>
              <a:t>investigação</a:t>
            </a:r>
            <a:r>
              <a:rPr lang="pt-PT" sz="1430" spc="0" dirty="0">
                <a:effectLst/>
                <a:latin typeface="+mn-lt"/>
              </a:rPr>
              <a:t> e </a:t>
            </a:r>
            <a:r>
              <a:rPr lang="pt-PT" sz="1430" b="1" spc="0" dirty="0">
                <a:effectLst/>
                <a:latin typeface="+mn-lt"/>
              </a:rPr>
              <a:t>produção científica</a:t>
            </a:r>
            <a:r>
              <a:rPr lang="pt-PT" sz="1430" spc="0" dirty="0">
                <a:effectLst/>
                <a:latin typeface="+mn-lt"/>
              </a:rPr>
              <a:t>, bem como da sua interação com a comunidade, contribui fortemente para o desenvolvimento da região. </a:t>
            </a:r>
            <a:br>
              <a:rPr lang="pt-PT" sz="1430" spc="0" dirty="0">
                <a:effectLst/>
                <a:latin typeface="+mn-lt"/>
              </a:rPr>
            </a:br>
            <a:br>
              <a:rPr lang="pt-PT" sz="1430" spc="0" dirty="0">
                <a:effectLst/>
                <a:latin typeface="+mn-lt"/>
              </a:rPr>
            </a:br>
            <a:r>
              <a:rPr lang="pt-PT" sz="1430" spc="0" dirty="0">
                <a:effectLst/>
                <a:latin typeface="+mn-lt"/>
              </a:rPr>
              <a:t>Em 2023, o IPCA conta com </a:t>
            </a:r>
            <a:r>
              <a:rPr lang="pt-PT" sz="1430" b="1" spc="0" dirty="0">
                <a:effectLst/>
                <a:latin typeface="+mn-lt"/>
              </a:rPr>
              <a:t>seis Escolas Superiores</a:t>
            </a:r>
            <a:r>
              <a:rPr lang="pt-PT" sz="1430" spc="0" dirty="0">
                <a:effectLst/>
                <a:latin typeface="+mn-lt"/>
              </a:rPr>
              <a:t> e cerca de </a:t>
            </a:r>
            <a:r>
              <a:rPr lang="pt-PT" sz="1430" b="1" spc="0" dirty="0">
                <a:effectLst/>
                <a:latin typeface="+mn-lt"/>
              </a:rPr>
              <a:t>6.700 estudantes</a:t>
            </a:r>
            <a:r>
              <a:rPr lang="pt-PT" sz="1430" spc="0" dirty="0">
                <a:effectLst/>
                <a:latin typeface="+mn-lt"/>
              </a:rPr>
              <a:t> inscritos nos vários ciclos de estudos oferecidos (</a:t>
            </a:r>
            <a:r>
              <a:rPr lang="pt-PT" sz="1430" spc="0" dirty="0" err="1">
                <a:effectLst/>
                <a:latin typeface="+mn-lt"/>
              </a:rPr>
              <a:t>CTeSP</a:t>
            </a:r>
            <a:r>
              <a:rPr lang="pt-PT" sz="1430" spc="0" dirty="0">
                <a:effectLst/>
                <a:latin typeface="+mn-lt"/>
              </a:rPr>
              <a:t>, licenciaturas, mestrados e pós-graduações), com um </a:t>
            </a:r>
            <a:r>
              <a:rPr lang="pt-PT" sz="1430" b="1" spc="0" dirty="0">
                <a:effectLst/>
                <a:latin typeface="+mn-lt"/>
              </a:rPr>
              <a:t>Campus em </a:t>
            </a:r>
            <a:r>
              <a:rPr lang="pt-PT" sz="1430" b="1" spc="0">
                <a:effectLst/>
                <a:latin typeface="+mn-lt"/>
              </a:rPr>
              <a:t>Barcelos</a:t>
            </a:r>
            <a:r>
              <a:rPr lang="pt-PT" sz="1430" spc="0">
                <a:effectLst/>
                <a:latin typeface="+mn-lt"/>
              </a:rPr>
              <a:t> de </a:t>
            </a:r>
            <a:r>
              <a:rPr lang="pt-PT" sz="1430" spc="0" dirty="0">
                <a:effectLst/>
                <a:latin typeface="+mn-lt"/>
              </a:rPr>
              <a:t>cerca de 11 hectares e instalações (polos) em mais cinco concelhos do vale do Cávado e do vale do Ave (Braga, Guimarães, Famalicão, Esposende e Vila Verde).</a:t>
            </a:r>
            <a:br>
              <a:rPr lang="en-US" sz="1430" spc="0" dirty="0">
                <a:latin typeface="+mn-lt"/>
              </a:rPr>
            </a:br>
            <a:endParaRPr lang="en-US" sz="1430" spc="0" dirty="0">
              <a:latin typeface="+mn-lt"/>
            </a:endParaRPr>
          </a:p>
        </p:txBody>
      </p:sp>
      <p:pic>
        <p:nvPicPr>
          <p:cNvPr id="3" name="Picture 2" descr="A black background with green and blue text&#10;&#10;Description automatically generated">
            <a:extLst>
              <a:ext uri="{FF2B5EF4-FFF2-40B4-BE49-F238E27FC236}">
                <a16:creationId xmlns:a16="http://schemas.microsoft.com/office/drawing/2014/main" id="{275DEB81-B303-9F4A-CE10-1C17B80D5F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9" y="122548"/>
            <a:ext cx="3295291" cy="8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pt-PT" dirty="0"/>
            </a:br>
            <a:r>
              <a:rPr lang="pt-PT" dirty="0"/>
              <a:t>	Recibo Vencimento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94774"/>
          </a:xfrm>
        </p:spPr>
        <p:txBody>
          <a:bodyPr>
            <a:noAutofit/>
          </a:bodyPr>
          <a:lstStyle/>
          <a:p>
            <a:r>
              <a:rPr lang="pt-PT" b="1" cap="none" dirty="0">
                <a:latin typeface="Amasis MT Pro" panose="020B0604020202020204" pitchFamily="18" charset="0"/>
              </a:rPr>
              <a:t>Não abrir links só porque estão disponíveis.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É como entrar numa casa só porque a porta está aberta. Fariam isso ?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Bing Search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Yahoo Search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 ficheiros do tipo pdf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disponível nos recibos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Nome completo, morada, </a:t>
            </a:r>
            <a:r>
              <a:rPr lang="pt-PT" sz="1800" dirty="0" err="1">
                <a:latin typeface="Amasis MT Pro" panose="020B0604020202020204" pitchFamily="18" charset="0"/>
              </a:rPr>
              <a:t>nif</a:t>
            </a:r>
            <a:r>
              <a:rPr lang="pt-PT" sz="1800" dirty="0">
                <a:latin typeface="Amasis MT Pro" panose="020B0604020202020204" pitchFamily="18" charset="0"/>
              </a:rPr>
              <a:t>, </a:t>
            </a:r>
            <a:r>
              <a:rPr lang="pt-PT" sz="1800" dirty="0" err="1">
                <a:latin typeface="Amasis MT Pro" panose="020B0604020202020204" pitchFamily="18" charset="0"/>
              </a:rPr>
              <a:t>nib</a:t>
            </a:r>
            <a:r>
              <a:rPr lang="pt-PT" sz="1800" dirty="0">
                <a:latin typeface="Amasis MT Pro" panose="020B0604020202020204" pitchFamily="18" charset="0"/>
              </a:rPr>
              <a:t>, estado civil, número de filhos, ...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A7B4EDA-A0E9-1675-BE9B-DC0083711EA3}"/>
              </a:ext>
            </a:extLst>
          </p:cNvPr>
          <p:cNvSpPr/>
          <p:nvPr/>
        </p:nvSpPr>
        <p:spPr>
          <a:xfrm>
            <a:off x="5096992" y="59542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– texto a pesquisar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– apenas sites portugueses (domínios portugueses)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Cerca de  10.000 resultados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páginas que foram “tagged”/”assinadas”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Ataque e alteração de conteúdos para mostrar capacidades – comparável ao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16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“curriculum vitae”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–ficheiros do tipo 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pt-PT" sz="1800" cap="none" dirty="0">
                <a:latin typeface="Amasis MT Pro" panose="020B0604020202020204" pitchFamily="18" charset="0"/>
              </a:rPr>
              <a:t>Enviar CV com demasiada informação – O que é demasiado ? </a:t>
            </a:r>
            <a:r>
              <a:rPr lang="pt-PT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sz="1800" cap="none" dirty="0">
              <a:latin typeface="Amasis MT Pro" panose="020B0604020202020204" pitchFamily="18" charset="0"/>
            </a:endParaRPr>
          </a:p>
          <a:p>
            <a:pPr lvl="2"/>
            <a:r>
              <a:rPr lang="pt-PT" sz="1600" cap="none" dirty="0">
                <a:latin typeface="Amasis MT Pro" panose="020B0604020202020204" pitchFamily="18" charset="0"/>
              </a:rPr>
              <a:t>Morada –Street </a:t>
            </a:r>
            <a:r>
              <a:rPr lang="pt-PT" sz="1600" cap="none" dirty="0" err="1">
                <a:latin typeface="Amasis MT Pro" panose="020B0604020202020204" pitchFamily="18" charset="0"/>
              </a:rPr>
              <a:t>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Phishing de informação profissional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Anúncios de emprego falsos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2139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Histórias verídicas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Refeição saudável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Alguém publicou uma foto de uma refeição saudável durante o COVID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Trabalho remoto passou a ser normal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As regras de conduta nem sempre se aplicam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Portátil da empresa estava na fotografia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Ampliando a foto é possível ler emails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confidencial da empresa poia ser vazada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No email era possível obter informação pessoal de outras pessoas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Social Media Apps usam OCR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Significa que essas empresas também estão a ler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E todos as outras pessoas nessa rede social podiam aceder a essa informação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Férias descansadas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Finalmente as férias merecidas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Demasiados amigos no local de destino.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 quem estar ? Não avisei ninguém, férias só com a família.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Publiquei uma foto numa rede social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Amigos foram alertados que eu estava na zona.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 na zona ligou-me para nos encontrarmos.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Toda a gente ficou a saber que eu não estava em casa.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Ladrões adoram este tipo de informação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Perfil não é público. Pelo menos acho que não é (regras mudam)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Alguém podia ter partilhado a foto com o resto do mundo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645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Crédito de loja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Comprar um livro quase sem precisar de dinheiro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consegui dinheiro tendo a informação certa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da loja questionou acerca de cartão de fidelidade de loja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Informação certa: número de telemóvel e nome completo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validou a existência de cartão e sugeriu o uso do crédito no cartão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Aceitei e pouco restou para pagar</a:t>
            </a:r>
          </a:p>
          <a:p>
            <a:pPr lvl="1"/>
            <a:r>
              <a:rPr lang="pt-BR" dirty="0">
                <a:latin typeface="Amasis MT Pro" panose="020B0604020202020204" pitchFamily="18" charset="0"/>
              </a:rPr>
              <a:t>Número de telemóvel e nome completo não eram meus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541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Informação de cliente – RGPD onde </a:t>
            </a:r>
            <a:r>
              <a:rPr lang="pt-PT" dirty="0" err="1"/>
              <a:t>páras</a:t>
            </a:r>
            <a:r>
              <a:rPr lang="pt-P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Identificação Fiscal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Pedido de fatura com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Fatura preenchida com: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Nome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Telemóvel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Atualização de dados de cliente no balcão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e 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Devolução de equipamentos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 devolução de equipamento foi solicitado o cartão de cidadão ?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 Captura de ecrã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cap="none" dirty="0">
                <a:latin typeface="Amasis MT Pro" panose="020B0604020202020204" pitchFamily="18" charset="0"/>
              </a:rPr>
              <a:t>Como funciona a internet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1 – Inserir endereço no navegador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2 - Página é pedida e descarregada da internet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3 – Página é apresentada no navegador (página é previamente descarregada)</a:t>
            </a:r>
            <a:endParaRPr lang="pt-PT" cap="none" dirty="0">
              <a:latin typeface="Amasis MT Pro" panose="020B0604020202020204" pitchFamily="18" charset="0"/>
            </a:endParaRP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Revelar texto do campo da password</a:t>
            </a:r>
          </a:p>
          <a:p>
            <a:r>
              <a:rPr lang="pt-PT" dirty="0">
                <a:latin typeface="Amasis MT Pro" panose="020B0604020202020204" pitchFamily="18" charset="0"/>
              </a:rPr>
              <a:t>Foi você que pediu uma captura de ecrã?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Já envio, depois de alterar uns dados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082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Engenheiro de segurança na 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Licenciado na Universidade do Minho</a:t>
            </a:r>
          </a:p>
          <a:p>
            <a:endParaRPr lang="pt-PT" dirty="0"/>
          </a:p>
          <a:p>
            <a:r>
              <a:rPr lang="pt-PT" dirty="0"/>
              <a:t>Livestream (</a:t>
            </a:r>
            <a:r>
              <a:rPr lang="pt-PT" dirty="0">
                <a:hlinkClick r:id="rId3"/>
              </a:rPr>
              <a:t>Youtube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18 outubro | 14H30 | Auditório EST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0A2DBFC-D52C-13C1-E4EE-704F3F7A9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4830"/>
            <a:ext cx="291107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8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Contratos públicos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Portal BASE - Contratos Públicos Online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PDF de contrato com informação rasurada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Abrir com um leitor de pdf e apagar as caixas “rasuradas”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do colaborador que editou o documento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na UA, </a:t>
            </a:r>
            <a:r>
              <a:rPr lang="pt-PT" dirty="0" err="1">
                <a:latin typeface="Amasis MT Pro" panose="020B0604020202020204" pitchFamily="18" charset="0"/>
              </a:rPr>
              <a:t>LinkedIn</a:t>
            </a:r>
            <a:r>
              <a:rPr lang="pt-PT" dirty="0">
                <a:latin typeface="Amasis MT Pro" panose="020B0604020202020204" pitchFamily="18" charset="0"/>
              </a:rPr>
              <a:t>, Facebook, …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Meta dados: “KONICA MINOLTA </a:t>
            </a:r>
            <a:r>
              <a:rPr lang="pt-PT" dirty="0" err="1">
                <a:latin typeface="Amasis MT Pro" panose="020B0604020202020204" pitchFamily="18" charset="0"/>
              </a:rPr>
              <a:t>bizhub</a:t>
            </a:r>
            <a:r>
              <a:rPr lang="pt-PT" dirty="0">
                <a:latin typeface="Amasis MT Pro" panose="020B0604020202020204" pitchFamily="18" charset="0"/>
              </a:rPr>
              <a:t> C454”</a:t>
            </a:r>
          </a:p>
          <a:p>
            <a:r>
              <a:rPr lang="pt-PT" dirty="0">
                <a:latin typeface="Amasis MT Pro" panose="020B0604020202020204" pitchFamily="18" charset="0"/>
              </a:rPr>
              <a:t>Informação vazada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completo, </a:t>
            </a:r>
            <a:r>
              <a:rPr lang="pt-PT" dirty="0" err="1">
                <a:latin typeface="Amasis MT Pro" panose="020B0604020202020204" pitchFamily="18" charset="0"/>
              </a:rPr>
              <a:t>nif</a:t>
            </a:r>
            <a:r>
              <a:rPr lang="pt-PT" dirty="0">
                <a:latin typeface="Amasis MT Pro" panose="020B0604020202020204" pitchFamily="18" charset="0"/>
              </a:rPr>
              <a:t>, morada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2917998" y="26455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9205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automóvel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Automóvel On-line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Matrícula : “89-QS-04”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Resultado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automóvel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Informação: marca, modelo, local, pintura, data entrega, extras, …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Hackear à distância do mundo pelo VIN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5439748" y="56014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2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Seguros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“03-07-2022”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“03-07-2012”</a:t>
            </a:r>
          </a:p>
          <a:p>
            <a:r>
              <a:rPr lang="pt-PT" dirty="0">
                <a:latin typeface="Amasis MT Pro" panose="020B0604020202020204" pitchFamily="18" charset="0"/>
              </a:rPr>
              <a:t>Companhia de seguros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Atual e anteriores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Duração do contrato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Número da apólice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Será possível obter a informação para todas as matrículas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647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- 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vazada: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Nomes completos, moradas, NIF, Empresa,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743827" y="331392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0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Meta dados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4581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Maps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2743827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4718" y="6227979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606057E-A039-CF66-7236-FDDA66191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8" y="242491"/>
            <a:ext cx="3126154" cy="1320800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A22EF6E4-4D14-4BC6-3126-0BF0A1FBEC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288" y="1121766"/>
            <a:ext cx="2297001" cy="135294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06B5D2-C49A-9AA5-42DE-BCD2798E3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6513" y="5167201"/>
            <a:ext cx="2284776" cy="1324583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66F7A978-4B06-A173-4C77-FC571DD419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9951" y="1121766"/>
            <a:ext cx="1887291" cy="1350659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387D42F4-19EE-9799-E205-2638ABC909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8081" y="2570379"/>
            <a:ext cx="2073273" cy="1163237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C992F59F-2952-89F0-D890-ACD436ABE5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"/>
          <a:stretch/>
        </p:blipFill>
        <p:spPr>
          <a:xfrm>
            <a:off x="5468716" y="2570379"/>
            <a:ext cx="1820579" cy="1169440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A11D31E-A368-A26E-4A77-DD9EF37B380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9" y="3839387"/>
            <a:ext cx="1890631" cy="1234205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09483BD1-FF9E-A72F-ADE8-8E7234186A7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2"/>
          <a:stretch/>
        </p:blipFill>
        <p:spPr>
          <a:xfrm>
            <a:off x="9500140" y="2570380"/>
            <a:ext cx="1711149" cy="1169441"/>
          </a:xfrm>
          <a:prstGeom prst="rect">
            <a:avLst/>
          </a:prstGeom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077C3602-EEFD-580D-37FD-D07317FAECD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9900" y="3829286"/>
            <a:ext cx="1711149" cy="1242694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BCAF8D40-4EE4-6817-BC16-0D64B7ECB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099" y="5167200"/>
            <a:ext cx="2329030" cy="1307593"/>
          </a:xfrm>
          <a:prstGeom prst="rect">
            <a:avLst/>
          </a:prstGeom>
        </p:spPr>
      </p:pic>
      <p:pic>
        <p:nvPicPr>
          <p:cNvPr id="18" name="Picture 27">
            <a:extLst>
              <a:ext uri="{FF2B5EF4-FFF2-40B4-BE49-F238E27FC236}">
                <a16:creationId xmlns:a16="http://schemas.microsoft.com/office/drawing/2014/main" id="{358FCAC7-E899-836B-43C6-625017E16CE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7053" y="3820598"/>
            <a:ext cx="1648617" cy="1247037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031C84E6-E327-24C5-061E-825985B9B5A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4400" y="5161447"/>
            <a:ext cx="2022842" cy="1323174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A072221-E1D0-9F05-7FEA-B1B0B4C1BDA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7318" y="5161447"/>
            <a:ext cx="1849510" cy="1307593"/>
          </a:xfrm>
          <a:prstGeom prst="rect">
            <a:avLst/>
          </a:prstGeom>
        </p:spPr>
      </p:pic>
      <p:pic>
        <p:nvPicPr>
          <p:cNvPr id="21" name="Grafik 21">
            <a:extLst>
              <a:ext uri="{FF2B5EF4-FFF2-40B4-BE49-F238E27FC236}">
                <a16:creationId xmlns:a16="http://schemas.microsoft.com/office/drawing/2014/main" id="{90C90761-FF90-D903-B647-7417AEF414E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0140" y="3839387"/>
            <a:ext cx="1711149" cy="1228248"/>
          </a:xfrm>
          <a:prstGeom prst="rect">
            <a:avLst/>
          </a:prstGeom>
        </p:spPr>
      </p:pic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606018E7-00A1-028F-2677-C78DFF6B854C}"/>
              </a:ext>
            </a:extLst>
          </p:cNvPr>
          <p:cNvSpPr txBox="1">
            <a:spLocks/>
          </p:cNvSpPr>
          <p:nvPr/>
        </p:nvSpPr>
        <p:spPr>
          <a:xfrm>
            <a:off x="639497" y="1697636"/>
            <a:ext cx="3569710" cy="198861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Sans Regular" panose="020B0604020202020204" pitchFamily="34" charset="0"/>
                <a:ea typeface="+mn-ea"/>
                <a:cs typeface="+mn-cs"/>
              </a:rPr>
              <a:t>We want our products and solutions to spark enthusiasm, enhance the quality of people’s lives, and help conserve natural resources. 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br>
              <a:rPr lang="en-US" sz="1400" dirty="0">
                <a:latin typeface="Bosch Sans Regular" panose="020B0604020202020204" pitchFamily="34" charset="0"/>
              </a:rPr>
            </a:br>
            <a:r>
              <a:rPr lang="en-US" sz="1400" dirty="0">
                <a:latin typeface="Bosch Sans Regular" panose="020B0604020202020204" pitchFamily="34" charset="0"/>
              </a:rPr>
              <a:t>In short, we aim to create technology. </a:t>
            </a:r>
            <a:endParaRPr lang="de-DE" sz="1400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854A1B9F-55EA-A6FC-3BA7-11101332965D}"/>
              </a:ext>
            </a:extLst>
          </p:cNvPr>
          <p:cNvSpPr txBox="1">
            <a:spLocks/>
          </p:cNvSpPr>
          <p:nvPr/>
        </p:nvSpPr>
        <p:spPr>
          <a:xfrm>
            <a:off x="639497" y="3839387"/>
            <a:ext cx="3401814" cy="58298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Sans Bold" panose="020B0704020202020204" pitchFamily="34" charset="0"/>
                <a:ea typeface="+mn-ea"/>
                <a:cs typeface="+mn-cs"/>
              </a:rPr>
              <a:t>Invented for life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srgbClr val="00497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34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Satellite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Satellites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Wayback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Wayback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D968DB-58E5-9395-D521-59A091326D72}"/>
              </a:ext>
            </a:extLst>
          </p:cNvPr>
          <p:cNvSpPr/>
          <p:nvPr/>
        </p:nvSpPr>
        <p:spPr>
          <a:xfrm>
            <a:off x="3892732" y="388402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96EB9-66C7-9591-0B22-9DC5B9E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556A11-BC06-4BE9-9D29-B571FBFEF983}"/>
              </a:ext>
            </a:extLst>
          </p:cNvPr>
          <p:cNvSpPr/>
          <p:nvPr/>
        </p:nvSpPr>
        <p:spPr>
          <a:xfrm>
            <a:off x="4423955" y="384048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9816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NameCheckup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A402471-EAAB-4210-86DC-86A0475C0312}"/>
              </a:ext>
            </a:extLst>
          </p:cNvPr>
          <p:cNvSpPr/>
          <p:nvPr/>
        </p:nvSpPr>
        <p:spPr>
          <a:xfrm>
            <a:off x="3474720" y="420624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535681" y="38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72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2CFFB-4E25-BA96-9B05-C4062893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49" y="1036842"/>
            <a:ext cx="2822316" cy="50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7267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3432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1601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1776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– </a:t>
            </a:r>
            <a:r>
              <a:rPr lang="pt-PT" sz="3100" dirty="0"/>
              <a:t>Aborrecido, mas necessário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Toda a informação </a:t>
            </a:r>
            <a:r>
              <a:rPr lang="pt-PT" dirty="0">
                <a:latin typeface="Amasis MT Pro" panose="020B0604020202020204" pitchFamily="18" charset="0"/>
              </a:rPr>
              <a:t>contida nesta apresentação destina-se exclusivamente para </a:t>
            </a:r>
            <a:r>
              <a:rPr lang="pt-PT" b="1" dirty="0">
                <a:latin typeface="Amasis MT Pro" panose="020B0604020202020204" pitchFamily="18" charset="0"/>
              </a:rPr>
              <a:t>fins educacionais e de consciencialização</a:t>
            </a:r>
            <a:r>
              <a:rPr lang="pt-PT" dirty="0">
                <a:latin typeface="Amasis MT Pro" panose="020B0604020202020204" pitchFamily="18" charset="0"/>
              </a:rPr>
              <a:t>.</a:t>
            </a: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BR" b="1" dirty="0">
                <a:latin typeface="Amasis MT Pro" panose="020B0604020202020204" pitchFamily="18" charset="0"/>
              </a:rPr>
              <a:t>Apresentação ao vivo</a:t>
            </a:r>
            <a:r>
              <a:rPr lang="pt-BR" dirty="0">
                <a:latin typeface="Amasis MT Pro" panose="020B0604020202020204" pitchFamily="18" charset="0"/>
              </a:rPr>
              <a:t>. Não é um ambiente controlado e alguns conteúdos podem ser inapropriados para alguns participantes.</a:t>
            </a: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dirty="0">
                <a:latin typeface="Amasis MT Pro" panose="020B0604020202020204" pitchFamily="18" charset="0"/>
              </a:rPr>
              <a:t>Declino qualquer responsabilidade </a:t>
            </a:r>
            <a:r>
              <a:rPr lang="pt-PT" dirty="0">
                <a:latin typeface="Amasis MT Pro" panose="020B0604020202020204" pitchFamily="18" charset="0"/>
              </a:rPr>
              <a:t>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Esta apresentação </a:t>
            </a:r>
            <a:r>
              <a:rPr lang="pt-PT" b="1" cap="none" dirty="0">
                <a:latin typeface="Amasis MT Pro" panose="020B0604020202020204" pitchFamily="18" charset="0"/>
              </a:rPr>
              <a:t>não está diretamente relacionada</a:t>
            </a:r>
            <a:r>
              <a:rPr lang="pt-PT" cap="none" dirty="0">
                <a:latin typeface="Amasis MT Pro" panose="020B0604020202020204" pitchFamily="18" charset="0"/>
              </a:rPr>
              <a:t> com o meu trabalho ou empregador.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2522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Reverse Tracking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Gmail Plus Address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example email: </a:t>
            </a:r>
            <a:r>
              <a:rPr lang="en-US" sz="1800" cap="none" dirty="0">
                <a:latin typeface="Amasis MT Pro" panose="020B0604020202020204" pitchFamily="18" charset="0"/>
              </a:rPr>
              <a:t>mypersonalemail@gmail.com 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append a “plus” sign to your email username, Gmail will ignore anything written between the + and @ sign in the email address and still deliver the message to the same mailbox.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Any email address sent to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mypersonalemail+linkedin@gmail.com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mypersonalemail+continente@gmail.com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mypersonalemail+financas@gmail.com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Will still reach the Gmail inbox of mypersonalemail@gmail.com inbox though, technically, they are three different email aliases.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Know who is sharing your email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DF498-6EEC-745A-D139-26CC21CF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409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- </a:t>
            </a:r>
            <a:r>
              <a:rPr lang="pt-PT" u="sng" dirty="0"/>
              <a:t>Evite</a:t>
            </a:r>
            <a:r>
              <a:rPr lang="pt-PT" dirty="0"/>
              <a:t> atividades ilegais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BR" dirty="0">
                <a:latin typeface="Amasis MT Pro" panose="020B0604020202020204" pitchFamily="18" charset="0"/>
              </a:rPr>
              <a:t>Alguns links, sites, software ou outros itens listados podem ou não ser legais, delito, crime no seu país.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Por favor, </a:t>
            </a:r>
            <a:r>
              <a:rPr lang="pt-PT" b="1" dirty="0">
                <a:latin typeface="Amasis MT Pro" panose="020B0604020202020204" pitchFamily="18" charset="0"/>
              </a:rPr>
              <a:t>verifque que lhe é permitida</a:t>
            </a:r>
            <a:r>
              <a:rPr lang="pt-PT" dirty="0">
                <a:latin typeface="Amasis MT Pro" panose="020B0604020202020204" pitchFamily="18" charset="0"/>
              </a:rPr>
              <a:t> a consulta dos sites, e o eventual uso do software listado.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Ignorância acerca das leis aplicáveis </a:t>
            </a:r>
            <a:r>
              <a:rPr lang="pt-PT" b="1" dirty="0">
                <a:latin typeface="Amasis MT Pro" panose="020B0604020202020204" pitchFamily="18" charset="0"/>
              </a:rPr>
              <a:t>não é desculpa</a:t>
            </a:r>
            <a:r>
              <a:rPr lang="pt-PT" dirty="0">
                <a:latin typeface="Amasis MT Pro" panose="020B0604020202020204" pitchFamily="18" charset="0"/>
              </a:rPr>
              <a:t> para transgressões ou actividades ilegais.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Atividades ilegais podem implicar problemas ou mesmo prisão.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b="1" u="sng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u="sng" dirty="0">
                <a:latin typeface="Amasis MT Pro" panose="020B0604020202020204" pitchFamily="18" charset="0"/>
              </a:rPr>
              <a:t>Verifique sempre o que é legal e as leis aplicáveis.</a:t>
            </a:r>
            <a:endParaRPr lang="pt-PT" dirty="0">
              <a:latin typeface="Amasis MT Pro" panose="020B0604020202020204" pitchFamily="18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40504050005020304" pitchFamily="18" charset="0"/>
              </a:rPr>
              <a:t>Lei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Diário República Eletrónico (</a:t>
            </a:r>
            <a:r>
              <a:rPr lang="pt-PT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ANACOM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Organizações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Notificação de Incidentes (</a:t>
            </a:r>
            <a:r>
              <a:rPr lang="pt-PT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CERT.PT (</a:t>
            </a:r>
            <a:r>
              <a:rPr lang="pt-PT" sz="16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7419</TotalTime>
  <Words>3341</Words>
  <Application>Microsoft Office PowerPoint</Application>
  <PresentationFormat>Widescreen</PresentationFormat>
  <Paragraphs>624</Paragraphs>
  <Slides>63</Slides>
  <Notes>51</Notes>
  <HiddenSlides>1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Amasis MT Pro</vt:lpstr>
      <vt:lpstr>Arial</vt:lpstr>
      <vt:lpstr>Bosch Office Sans</vt:lpstr>
      <vt:lpstr>Bosch Sans Bold</vt:lpstr>
      <vt:lpstr>Bosch Sans Regular</vt:lpstr>
      <vt:lpstr>Calibri</vt:lpstr>
      <vt:lpstr>Times New Roman</vt:lpstr>
      <vt:lpstr>Trebuchet MS</vt:lpstr>
      <vt:lpstr>Wingdings 3</vt:lpstr>
      <vt:lpstr>Facet</vt:lpstr>
      <vt:lpstr>OSINT</vt:lpstr>
      <vt:lpstr>O IPCA, hoje uma instituição consolidada, reconhecida a nível nacional e internacional, pela qualidade da sua formação, da sua investigação e produção científica, bem como da sua interação com a comunidade, contribui fortemente para o desenvolvimento da região.   Em 2023, o IPCA conta com seis Escolas Superiores e cerca de 6.700 estudantes inscritos nos vários ciclos de estudos oferecidos (CTeSP, licenciaturas, mestrados e pós-graduações), com um Campus em Barcelos de cerca de 11 hectares e instalações (polos) em mais cinco concelhos do vale do Cávado e do vale do Ave (Braga, Guimarães, Famalicão, Esposende e Vila Verde). </vt:lpstr>
      <vt:lpstr>$whoami  </vt:lpstr>
      <vt:lpstr>PowerPoint Presentation</vt:lpstr>
      <vt:lpstr>Aviso Legal &amp; Leis</vt:lpstr>
      <vt:lpstr>Aviso Legal  Disclaimer – Aborrecido, mas necessário</vt:lpstr>
      <vt:lpstr>Aviso Legal  Disclaimer - Evite atividades ilegais</vt:lpstr>
      <vt:lpstr>Leis  Portuguese Law and Organizations</vt:lpstr>
      <vt:lpstr>OSINT Time</vt:lpstr>
      <vt:lpstr>OSINT – Open-source intelligence  Digital Footprint</vt:lpstr>
      <vt:lpstr>Pesquisar, e voltar a pesquisar</vt:lpstr>
      <vt:lpstr>Who Am I  Let’s OSINT me </vt:lpstr>
      <vt:lpstr>Search Engines   Internet is more than Google</vt:lpstr>
      <vt:lpstr>Search operators  Refinar e melhorar a pesquisa</vt:lpstr>
      <vt:lpstr>Google Dorks  Refinar e melhorar a pesquisa</vt:lpstr>
      <vt:lpstr>Awareness</vt:lpstr>
      <vt:lpstr>Quem és tu ?  Pesquisa </vt:lpstr>
      <vt:lpstr>Awareness  A internet sabe mais do que imaginas</vt:lpstr>
      <vt:lpstr>Pesquisas na internet</vt:lpstr>
      <vt:lpstr>Pesquisas na internet  Recibo Vencimento</vt:lpstr>
      <vt:lpstr>Pesquisas na internet     Hacked Websites</vt:lpstr>
      <vt:lpstr>Pesquisas na internet  Curriculum Vitae</vt:lpstr>
      <vt:lpstr>Histórias verídicas</vt:lpstr>
      <vt:lpstr>Histórias verídicas  Refeição saudável</vt:lpstr>
      <vt:lpstr>Histórias verídicas  Férias descansadas</vt:lpstr>
      <vt:lpstr>Histórias verídicas  Crédito de loja</vt:lpstr>
      <vt:lpstr>Histórias verídicas  Informação de cliente – RGPD onde páras?</vt:lpstr>
      <vt:lpstr>Histórias verídicas   Captura de ecrã</vt:lpstr>
      <vt:lpstr>OSINT Portugal</vt:lpstr>
      <vt:lpstr>OSINT  Portugal – Contratos públicos</vt:lpstr>
      <vt:lpstr>OSINT  Portugal – Informação automóvel</vt:lpstr>
      <vt:lpstr>OSINT  Portugal – Informação Seguros</vt:lpstr>
      <vt:lpstr>OSINT  Portugal</vt:lpstr>
      <vt:lpstr>OSINT  Portugal</vt:lpstr>
      <vt:lpstr>OSINT - Fotografias  Meta dados</vt:lpstr>
      <vt:lpstr>OSINT - Fotografias  No Metadata but still lots of Information</vt:lpstr>
      <vt:lpstr>OSINT  (Reverse) Image search</vt:lpstr>
      <vt:lpstr>OSINT  Street View</vt:lpstr>
      <vt:lpstr>OSINT  Maps</vt:lpstr>
      <vt:lpstr>Search  Satellite View</vt:lpstr>
      <vt:lpstr>OSINT MEMORY  Internet  in the past</vt:lpstr>
      <vt:lpstr>OSINT  Profiling Awareness</vt:lpstr>
      <vt:lpstr>OSINT  Profiling Awareness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ONLINE SAFETY</vt:lpstr>
      <vt:lpstr>Helping Tools  Privacy</vt:lpstr>
      <vt:lpstr>Helping Tools  Safety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Free to Share</vt:lpstr>
      <vt:lpstr>Helping Tools  Reverse Tracking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creator>OSINT Me !!</dc:creator>
  <cp:lastModifiedBy>Pedro Vieira</cp:lastModifiedBy>
  <cp:revision>474</cp:revision>
  <cp:lastPrinted>2022-07-21T21:37:46Z</cp:lastPrinted>
  <dcterms:created xsi:type="dcterms:W3CDTF">2022-07-02T11:00:59Z</dcterms:created>
  <dcterms:modified xsi:type="dcterms:W3CDTF">2023-10-17T15:24:45Z</dcterms:modified>
</cp:coreProperties>
</file>